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5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96210-F8E8-41ED-B09F-1B8173091F9B}" v="117" dt="2023-03-10T16:52:41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FFE2D-0AC0-4548-C0C3-A2234B985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1ABBDE-59EF-6B1D-FB20-55EE117FF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971384-9C79-D6EE-7B60-419D8AF6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13373B-D46D-E967-DED8-49483BC1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823C57-6331-0487-2AF3-EE31111A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82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02B7C-087A-E3DE-E58F-E59223E1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918691-C880-FE3E-F2F5-296C9EA54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23386B-C0D2-86C0-32A6-90534D4D8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C60190-D4BC-ACD4-63F9-0A9AD5280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2FD900-BCD9-9671-AB7C-4AC39D8C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28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DBB7D4-89EF-A38D-D69E-EBBC2D018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BE0F81-7879-1DC4-1BAA-C8CA55904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23A01D-9548-2C8E-48FF-045910D1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17A739-6DC7-642E-D29B-9C148826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2BFC31-7DF0-F98B-FDCF-43BF3A3B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89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AD715-2A17-885D-43AB-2EF26267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83FE97-32A4-0BA6-BB08-43817685F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225568-D35A-B5DB-0283-CD8B867B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F115D-9AE1-7A11-8D56-B7CD2F09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5EDA9-734A-39B8-221D-BD6A1301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94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A6769-69F9-8E7F-E487-9DC082D0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D1EEF7-2CD1-A9D0-9E57-AA5E5653C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0338E5-A7A1-7373-0707-A85B9E73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2404CD-C69D-6454-7FA2-B91D987E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1FEA42-2EB6-F275-3638-811B7650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86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49EB4-64FF-76CA-21DA-0C0444FF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61776D-05A6-1F19-4932-E7A8A55F4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CE5446-1C27-D781-9F5E-17E814F5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270E1E-B756-4D00-A19C-44BF1C64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29FD88-42B3-2488-B454-6F4C71FD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FA770A-6CD4-6F6D-C2A4-D35E1AA8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1B68B-BA62-7335-C653-A08817B1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24976B-9E10-19D4-2521-A50F58F38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045A22-E93C-4E3C-A54F-0BF4C158D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8F1929A-77D7-3A4E-E92F-8869DC45D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2C0ECC-A661-D5A9-FD1B-ED65F26FF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9E42603-3DE3-54F0-F597-5AA9A46B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6B5CFC-D126-77FF-9A2C-1C875E4E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A358AFA-DFF2-43B2-AF88-CF933780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623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5A5BF-E63F-B767-3B27-00B5163E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D31CAE-1F5A-FF36-37EE-CCC6FEA2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D4CAEF0-E5A4-FAD8-63CD-D0E31C19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5BF9AD-CDDA-6863-9CEA-DC286DA5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75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3B62D1-A07D-A4B6-0EAE-774F78278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ED9361-B742-1E19-C79C-7DA507D1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5D89B9-5EEA-5340-7E97-DE7DCD10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30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BB2C7-843A-E460-4C21-78128EED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73EE7F-1A9C-0EE1-B497-8FD9E013B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FD00B2-0A19-798A-C10C-FBAD24A47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1ADA66-AE22-15E2-8A5B-A4D0E688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CC1D66-6E4E-A9CD-8BFF-603719AA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C5D3B6-83DB-635C-8847-0D626639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94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621BE-8260-704E-1467-38E050E0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30381A-D46D-F508-0E86-D54195721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47ABCF-80E9-EC98-1E7B-E7A970F44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85CC0F-0AEC-3C8A-3CFE-FB517BC5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7BDFA3-FBDF-E7D8-14AD-2B359379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3B5739-C534-AD4B-1F40-9EB86DFF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26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408B92-6C18-1583-F7B4-4F65009C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2D89BE-D1FB-47C7-08F2-6DF9DADF2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DEBCD6-513E-2712-E519-D7A8F9034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F1BA7-AE97-4FFC-88F8-173DE47A2DB4}" type="datetimeFigureOut">
              <a:rPr lang="pt-BR" smtClean="0"/>
              <a:t>14/03/2023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F8A998-153C-CCC5-00EE-8E8B81EF3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7E6277-7910-A696-25D3-4E5E350E8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1488334424,&quot;Placement&quot;:&quot;Footer&quot;,&quot;Top&quot;:515.9133,&quot;Left&quot;:381.2681,&quot;SlideWidth&quot;:960,&quot;SlideHeight&quot;:540}">
            <a:extLst>
              <a:ext uri="{FF2B5EF4-FFF2-40B4-BE49-F238E27FC236}">
                <a16:creationId xmlns:a16="http://schemas.microsoft.com/office/drawing/2014/main" id="{8CBAE992-3A1D-4851-258B-1934197477EA}"/>
              </a:ext>
            </a:extLst>
          </p:cNvPr>
          <p:cNvSpPr txBox="1"/>
          <p:nvPr userDrawn="1"/>
        </p:nvSpPr>
        <p:spPr>
          <a:xfrm>
            <a:off x="4842105" y="6552099"/>
            <a:ext cx="2507791" cy="30590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100">
                <a:solidFill>
                  <a:srgbClr val="008542"/>
                </a:solidFill>
                <a:latin typeface="Arial Black" panose="020B0A04020102020204" pitchFamily="34" charset="0"/>
              </a:rPr>
              <a:t>INTERNA \ Qualquer Usuário</a:t>
            </a:r>
          </a:p>
        </p:txBody>
      </p:sp>
    </p:spTree>
    <p:extLst>
      <p:ext uri="{BB962C8B-B14F-4D97-AF65-F5344CB8AC3E}">
        <p14:creationId xmlns:p14="http://schemas.microsoft.com/office/powerpoint/2010/main" val="90477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15487B5-8837-20D0-DBC2-16704DE88717}"/>
              </a:ext>
            </a:extLst>
          </p:cNvPr>
          <p:cNvSpPr/>
          <p:nvPr/>
        </p:nvSpPr>
        <p:spPr>
          <a:xfrm>
            <a:off x="872197" y="301195"/>
            <a:ext cx="10584396" cy="74847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199DB3-212C-A512-A19F-223861B1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943" y="481910"/>
            <a:ext cx="7766795" cy="387039"/>
          </a:xfrm>
        </p:spPr>
        <p:txBody>
          <a:bodyPr>
            <a:noAutofit/>
          </a:bodyPr>
          <a:lstStyle/>
          <a:p>
            <a:br>
              <a:rPr lang="pt-BR" sz="1900" b="1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  <a:cs typeface="Arial" panose="020B0604020202020204" pitchFamily="34" charset="0"/>
              </a:rPr>
            </a:br>
            <a:br>
              <a:rPr lang="pt-BR" sz="1900" b="1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  <a:cs typeface="Arial" panose="020B0604020202020204" pitchFamily="34" charset="0"/>
              </a:rPr>
            </a:br>
            <a:r>
              <a:rPr lang="pt-BR" sz="1900" b="1" dirty="0">
                <a:latin typeface="Book Antiqua" panose="02040602050305030304" pitchFamily="18" charset="0"/>
                <a:cs typeface="Arial" panose="020B0604020202020204" pitchFamily="34" charset="0"/>
              </a:rPr>
              <a:t>Programa de Formação de Especialistas em Algoritmos e Otimização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DC70C8-83E6-305D-3607-4965120CB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8812" y="2875934"/>
            <a:ext cx="6521918" cy="880139"/>
          </a:xfrm>
        </p:spPr>
        <p:txBody>
          <a:bodyPr>
            <a:normAutofit/>
          </a:bodyPr>
          <a:lstStyle/>
          <a:p>
            <a:r>
              <a:rPr lang="pt-BR" sz="3800" b="1" dirty="0">
                <a:latin typeface="Book Antiqua" panose="02040602050305030304" pitchFamily="18" charset="0"/>
                <a:cs typeface="Arial" panose="020B0604020202020204" pitchFamily="34" charset="0"/>
              </a:rPr>
              <a:t>Algorithmic Toolbox </a:t>
            </a:r>
            <a:r>
              <a:rPr lang="pt-BR" sz="13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https://www.coursera.org/learn/algorithmic-toolbox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E22015-C4B5-5951-C91E-C570A36865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7990" y="347724"/>
            <a:ext cx="2261813" cy="65540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147E5B5-CB5C-61E5-F1C0-0473C4ED5C7F}"/>
              </a:ext>
            </a:extLst>
          </p:cNvPr>
          <p:cNvSpPr txBox="1"/>
          <p:nvPr/>
        </p:nvSpPr>
        <p:spPr>
          <a:xfrm>
            <a:off x="4624167" y="5259176"/>
            <a:ext cx="3492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Reunião de Tutoria: </a:t>
            </a:r>
            <a:r>
              <a:rPr lang="pt-BR" b="1" dirty="0">
                <a:latin typeface="Book Antiqua" panose="02040602050305030304" pitchFamily="18" charset="0"/>
                <a:cs typeface="Arial" panose="020B0604020202020204" pitchFamily="34" charset="0"/>
              </a:rPr>
              <a:t>Semana 4</a:t>
            </a:r>
            <a:b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41A38CA-1721-4326-CD5B-043F2669ADEB}"/>
              </a:ext>
            </a:extLst>
          </p:cNvPr>
          <p:cNvCxnSpPr>
            <a:cxnSpLocks/>
          </p:cNvCxnSpPr>
          <p:nvPr/>
        </p:nvCxnSpPr>
        <p:spPr>
          <a:xfrm>
            <a:off x="8989256" y="301195"/>
            <a:ext cx="0" cy="7484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16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84" y="283052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5:</a:t>
            </a:r>
            <a:r>
              <a:rPr lang="pt-BR" sz="2800" dirty="0">
                <a:latin typeface="Book Antiqua" panose="02040602050305030304" pitchFamily="18" charset="0"/>
              </a:rPr>
              <a:t> Number of Inversions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6021560" y="1015207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EFD1F80F-CA72-C96F-24EB-3DD809671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62" t="28765" r="34606" b="39775"/>
          <a:stretch/>
        </p:blipFill>
        <p:spPr>
          <a:xfrm>
            <a:off x="471344" y="1828800"/>
            <a:ext cx="5447356" cy="24760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4DE85ED-5916-563A-FF97-6C26F72AC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3" t="54981" r="31489" b="23446"/>
          <a:stretch/>
        </p:blipFill>
        <p:spPr>
          <a:xfrm>
            <a:off x="6170441" y="1325365"/>
            <a:ext cx="5739162" cy="16204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83BA308-99CD-DEF8-D3FD-756B109074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80" t="32509" r="27107" b="37228"/>
          <a:stretch/>
        </p:blipFill>
        <p:spPr>
          <a:xfrm>
            <a:off x="6345539" y="3262046"/>
            <a:ext cx="5564064" cy="227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5:</a:t>
            </a:r>
            <a:r>
              <a:rPr lang="pt-BR" sz="2800" dirty="0">
                <a:latin typeface="Book Antiqua" panose="02040602050305030304" pitchFamily="18" charset="0"/>
              </a:rPr>
              <a:t> Number of Inversions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E942DA-3B9B-997B-4EB6-4D7872048F2C}"/>
              </a:ext>
            </a:extLst>
          </p:cNvPr>
          <p:cNvSpPr txBox="1"/>
          <p:nvPr/>
        </p:nvSpPr>
        <p:spPr>
          <a:xfrm>
            <a:off x="52707" y="1206812"/>
            <a:ext cx="602956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/>
              <p:nvPr/>
            </p:nvSpPr>
            <p:spPr>
              <a:xfrm>
                <a:off x="6354540" y="3631870"/>
                <a:ext cx="5650786" cy="646331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r>
                  <a:rPr lang="pt-BR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40" y="3631870"/>
                <a:ext cx="5650786" cy="646331"/>
              </a:xfrm>
              <a:prstGeom prst="rect">
                <a:avLst/>
              </a:prstGeom>
              <a:blipFill>
                <a:blip r:embed="rId2"/>
                <a:stretch>
                  <a:fillRect l="-753" t="-4630" b="-13889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35D32C-E1C9-BB86-711C-E6195283BA89}"/>
              </a:ext>
            </a:extLst>
          </p:cNvPr>
          <p:cNvCxnSpPr>
            <a:cxnSpLocks/>
          </p:cNvCxnSpPr>
          <p:nvPr/>
        </p:nvCxnSpPr>
        <p:spPr>
          <a:xfrm>
            <a:off x="6235421" y="983839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3DFE5B4-5659-483A-34F6-F94683FD1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9" t="14346" r="28792" b="28657"/>
          <a:stretch/>
        </p:blipFill>
        <p:spPr>
          <a:xfrm>
            <a:off x="52707" y="1766770"/>
            <a:ext cx="6041889" cy="40398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4108E13-CF62-4117-ECB3-5B6C80D65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2" t="36854" r="30309" b="50000"/>
          <a:stretch/>
        </p:blipFill>
        <p:spPr>
          <a:xfrm>
            <a:off x="6354540" y="2527442"/>
            <a:ext cx="5650786" cy="9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8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1:</a:t>
            </a:r>
            <a:r>
              <a:rPr lang="pt-BR" sz="2800" dirty="0">
                <a:latin typeface="Book Antiqua" panose="02040602050305030304" pitchFamily="18" charset="0"/>
              </a:rPr>
              <a:t> Binary Search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6218834" y="1107804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67CC27CC-11A5-C087-9F49-481E936E5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5" t="23221" r="26854" b="28389"/>
          <a:stretch/>
        </p:blipFill>
        <p:spPr>
          <a:xfrm>
            <a:off x="410396" y="1614326"/>
            <a:ext cx="5685604" cy="36293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61ADE8-0B01-292B-3396-892AE519C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2" t="34307" r="32247" b="36030"/>
          <a:stretch/>
        </p:blipFill>
        <p:spPr>
          <a:xfrm>
            <a:off x="6341669" y="1614326"/>
            <a:ext cx="5514422" cy="221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1:</a:t>
            </a:r>
            <a:r>
              <a:rPr lang="pt-BR" sz="2800" dirty="0">
                <a:latin typeface="Book Antiqua" panose="02040602050305030304" pitchFamily="18" charset="0"/>
              </a:rPr>
              <a:t> Binary Search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E942DA-3B9B-997B-4EB6-4D7872048F2C}"/>
              </a:ext>
            </a:extLst>
          </p:cNvPr>
          <p:cNvSpPr txBox="1"/>
          <p:nvPr/>
        </p:nvSpPr>
        <p:spPr>
          <a:xfrm>
            <a:off x="203978" y="1480104"/>
            <a:ext cx="4848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/>
              <p:nvPr/>
            </p:nvSpPr>
            <p:spPr>
              <a:xfrm>
                <a:off x="5659015" y="4250934"/>
                <a:ext cx="6329008" cy="1200329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dirty="0">
                    <a:latin typeface="Book Antiqua" panose="0204060205030503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b="0" dirty="0">
                    <a:latin typeface="Book Antiqua" panose="02040602050305030304" pitchFamily="18" charset="0"/>
                  </a:rPr>
                  <a:t>Leitura da entrada: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b="0" dirty="0">
                    <a:latin typeface="Book Antiqua" panose="02040602050305030304" pitchFamily="18" charset="0"/>
                  </a:rPr>
                  <a:t>Por consulta: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r>
                  <a:rPr lang="pt-BR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015" y="4250934"/>
                <a:ext cx="6329008" cy="1200329"/>
              </a:xfrm>
              <a:prstGeom prst="rect">
                <a:avLst/>
              </a:prstGeom>
              <a:blipFill>
                <a:blip r:embed="rId2"/>
                <a:stretch>
                  <a:fillRect l="-672" t="-2010" b="-7035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00600795-2BCF-A373-21F0-7D99B539E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0" t="14346" r="46152" b="50000"/>
          <a:stretch/>
        </p:blipFill>
        <p:spPr>
          <a:xfrm>
            <a:off x="203977" y="2031802"/>
            <a:ext cx="4848616" cy="31614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30AF1D6-C9A1-FEBF-8F00-9E2E50ABF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9" t="52135" r="33258" b="25230"/>
          <a:stretch/>
        </p:blipFill>
        <p:spPr>
          <a:xfrm>
            <a:off x="5536352" y="1877690"/>
            <a:ext cx="6556770" cy="1894176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35D32C-E1C9-BB86-711C-E6195283BA89}"/>
              </a:ext>
            </a:extLst>
          </p:cNvPr>
          <p:cNvCxnSpPr>
            <a:cxnSpLocks/>
          </p:cNvCxnSpPr>
          <p:nvPr/>
        </p:nvCxnSpPr>
        <p:spPr>
          <a:xfrm>
            <a:off x="5355804" y="1105236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48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2:</a:t>
            </a:r>
            <a:r>
              <a:rPr lang="pt-BR" sz="2800" dirty="0">
                <a:latin typeface="Book Antiqua" panose="02040602050305030304" pitchFamily="18" charset="0"/>
              </a:rPr>
              <a:t> Binary Search with Duplicates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6260385" y="1084686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A2AD8DD7-22F5-73DB-88C7-3A5CE9E58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80" t="47940" r="28203" b="21498"/>
          <a:stretch/>
        </p:blipFill>
        <p:spPr>
          <a:xfrm>
            <a:off x="486967" y="1407559"/>
            <a:ext cx="5609032" cy="237394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1AB1AE2-EA39-66FC-0F45-CCBC0C022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80" t="36704" r="27444" b="37079"/>
          <a:stretch/>
        </p:blipFill>
        <p:spPr>
          <a:xfrm>
            <a:off x="391551" y="4081321"/>
            <a:ext cx="5448049" cy="194177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F96893B-F160-434D-E2F7-A66C6EB31C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55" t="39551" r="31994" b="35431"/>
          <a:stretch/>
        </p:blipFill>
        <p:spPr>
          <a:xfrm>
            <a:off x="6342578" y="1497458"/>
            <a:ext cx="5771494" cy="19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9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2:</a:t>
            </a:r>
            <a:r>
              <a:rPr lang="pt-BR" sz="2800" dirty="0">
                <a:latin typeface="Book Antiqua" panose="02040602050305030304" pitchFamily="18" charset="0"/>
              </a:rPr>
              <a:t> Binary Search with Duplicates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E942DA-3B9B-997B-4EB6-4D7872048F2C}"/>
              </a:ext>
            </a:extLst>
          </p:cNvPr>
          <p:cNvSpPr txBox="1"/>
          <p:nvPr/>
        </p:nvSpPr>
        <p:spPr>
          <a:xfrm>
            <a:off x="203978" y="1480103"/>
            <a:ext cx="49158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/>
              <p:nvPr/>
            </p:nvSpPr>
            <p:spPr>
              <a:xfrm>
                <a:off x="5659017" y="4273055"/>
                <a:ext cx="5940506" cy="1200329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dirty="0">
                    <a:latin typeface="Book Antiqua" panose="0204060205030503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b="0" dirty="0">
                    <a:latin typeface="Book Antiqua" panose="02040602050305030304" pitchFamily="18" charset="0"/>
                  </a:rPr>
                  <a:t>Leitura da entrada: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b="0" dirty="0">
                    <a:latin typeface="Book Antiqua" panose="02040602050305030304" pitchFamily="18" charset="0"/>
                  </a:rPr>
                  <a:t>Por consulta: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r>
                  <a:rPr lang="pt-BR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017" y="4273055"/>
                <a:ext cx="5940506" cy="1200329"/>
              </a:xfrm>
              <a:prstGeom prst="rect">
                <a:avLst/>
              </a:prstGeom>
              <a:blipFill>
                <a:blip r:embed="rId2"/>
                <a:stretch>
                  <a:fillRect l="-716" t="-2513" b="-7035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35D32C-E1C9-BB86-711C-E6195283BA89}"/>
              </a:ext>
            </a:extLst>
          </p:cNvPr>
          <p:cNvCxnSpPr>
            <a:cxnSpLocks/>
          </p:cNvCxnSpPr>
          <p:nvPr/>
        </p:nvCxnSpPr>
        <p:spPr>
          <a:xfrm>
            <a:off x="5355804" y="1105236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A24A6C9-3C7C-D9EB-0AE8-A32E84599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14346" r="38904" b="47716"/>
          <a:stretch/>
        </p:blipFill>
        <p:spPr>
          <a:xfrm>
            <a:off x="203977" y="2262256"/>
            <a:ext cx="4915835" cy="281014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5A7E3EA-CA1B-D64B-D111-688A643409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2" t="54981" r="34017" b="21582"/>
          <a:stretch/>
        </p:blipFill>
        <p:spPr>
          <a:xfrm>
            <a:off x="5659017" y="1982176"/>
            <a:ext cx="5940509" cy="18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84" y="283052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3:</a:t>
            </a:r>
            <a:r>
              <a:rPr lang="pt-BR" sz="2800" dirty="0">
                <a:latin typeface="Book Antiqua" panose="02040602050305030304" pitchFamily="18" charset="0"/>
              </a:rPr>
              <a:t> Majority Element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6284357" y="1015207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B986644A-C92D-A9D9-A96C-18CED2D10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6" t="39401" r="28371" b="32134"/>
          <a:stretch/>
        </p:blipFill>
        <p:spPr>
          <a:xfrm>
            <a:off x="368484" y="1604687"/>
            <a:ext cx="5563132" cy="21883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D70FED-3E53-3EE7-FBC5-71D2E634D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84" t="56030" r="27107" b="24944"/>
          <a:stretch/>
        </p:blipFill>
        <p:spPr>
          <a:xfrm>
            <a:off x="165803" y="4159114"/>
            <a:ext cx="6012389" cy="15030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EEA4308-53B7-1646-91CC-E6A667DD3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58" t="36854" r="27107" b="14756"/>
          <a:stretch/>
        </p:blipFill>
        <p:spPr>
          <a:xfrm>
            <a:off x="6410206" y="1615035"/>
            <a:ext cx="5615991" cy="36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3:</a:t>
            </a:r>
            <a:r>
              <a:rPr lang="pt-BR" sz="2800" dirty="0">
                <a:latin typeface="Book Antiqua" panose="02040602050305030304" pitchFamily="18" charset="0"/>
              </a:rPr>
              <a:t> Majority Element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E942DA-3B9B-997B-4EB6-4D7872048F2C}"/>
              </a:ext>
            </a:extLst>
          </p:cNvPr>
          <p:cNvSpPr txBox="1"/>
          <p:nvPr/>
        </p:nvSpPr>
        <p:spPr>
          <a:xfrm>
            <a:off x="244663" y="1105236"/>
            <a:ext cx="49158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/>
              <p:nvPr/>
            </p:nvSpPr>
            <p:spPr>
              <a:xfrm>
                <a:off x="5659016" y="4246414"/>
                <a:ext cx="5940506" cy="646331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r>
                  <a:rPr lang="pt-BR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016" y="4246414"/>
                <a:ext cx="5940506" cy="646331"/>
              </a:xfrm>
              <a:prstGeom prst="rect">
                <a:avLst/>
              </a:prstGeom>
              <a:blipFill>
                <a:blip r:embed="rId2"/>
                <a:stretch>
                  <a:fillRect l="-716" t="-4630" b="-13889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35D32C-E1C9-BB86-711C-E6195283BA89}"/>
              </a:ext>
            </a:extLst>
          </p:cNvPr>
          <p:cNvCxnSpPr>
            <a:cxnSpLocks/>
          </p:cNvCxnSpPr>
          <p:nvPr/>
        </p:nvCxnSpPr>
        <p:spPr>
          <a:xfrm>
            <a:off x="5355804" y="1105236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7492E9AA-DBA1-11DE-A0BB-54A9464FA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0" t="14345" r="44635" b="28268"/>
          <a:stretch/>
        </p:blipFill>
        <p:spPr>
          <a:xfrm>
            <a:off x="244663" y="1474568"/>
            <a:ext cx="4915833" cy="491651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E1A1FA5-049D-BF24-F532-280CEBA9B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37" t="48090" r="38146" b="37692"/>
          <a:stretch/>
        </p:blipFill>
        <p:spPr>
          <a:xfrm>
            <a:off x="5659016" y="2004168"/>
            <a:ext cx="5961309" cy="122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84" y="283052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4:</a:t>
            </a:r>
            <a:r>
              <a:rPr lang="pt-BR" sz="2800" dirty="0">
                <a:latin typeface="Book Antiqua" panose="02040602050305030304" pitchFamily="18" charset="0"/>
              </a:rPr>
              <a:t> Speeding-Up Randomized Quicksort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6284357" y="1015207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173C77C-29D4-226B-93A8-B558BBA29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71" t="35356" r="32500" b="20599"/>
          <a:stretch/>
        </p:blipFill>
        <p:spPr>
          <a:xfrm>
            <a:off x="368484" y="1825265"/>
            <a:ext cx="5389422" cy="32074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EC64C38-34DF-F368-4E75-5390B79D8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81" t="44494" r="31995" b="25205"/>
          <a:stretch/>
        </p:blipFill>
        <p:spPr>
          <a:xfrm>
            <a:off x="6310624" y="1015207"/>
            <a:ext cx="5619966" cy="224202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F03AF2-075F-EC93-C397-CE8B3696D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12" t="19626" r="27528" b="44719"/>
          <a:stretch/>
        </p:blipFill>
        <p:spPr>
          <a:xfrm>
            <a:off x="6455807" y="3429000"/>
            <a:ext cx="5367709" cy="25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6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4:</a:t>
            </a:r>
            <a:r>
              <a:rPr lang="pt-BR" sz="2800" dirty="0">
                <a:latin typeface="Book Antiqua" panose="02040602050305030304" pitchFamily="18" charset="0"/>
              </a:rPr>
              <a:t> Speeding-Up Randomized Quicksort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E942DA-3B9B-997B-4EB6-4D7872048F2C}"/>
              </a:ext>
            </a:extLst>
          </p:cNvPr>
          <p:cNvSpPr txBox="1"/>
          <p:nvPr/>
        </p:nvSpPr>
        <p:spPr>
          <a:xfrm>
            <a:off x="244662" y="1105236"/>
            <a:ext cx="57065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/>
              <p:nvPr/>
            </p:nvSpPr>
            <p:spPr>
              <a:xfrm>
                <a:off x="6240831" y="5089987"/>
                <a:ext cx="5891335" cy="646331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  <a:p>
                <a:r>
                  <a:rPr lang="pt-BR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831" y="5089987"/>
                <a:ext cx="5891335" cy="646331"/>
              </a:xfrm>
              <a:prstGeom prst="rect">
                <a:avLst/>
              </a:prstGeom>
              <a:blipFill>
                <a:blip r:embed="rId2"/>
                <a:stretch>
                  <a:fillRect l="-826" t="-4630" b="-13889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35D32C-E1C9-BB86-711C-E6195283BA89}"/>
              </a:ext>
            </a:extLst>
          </p:cNvPr>
          <p:cNvCxnSpPr>
            <a:cxnSpLocks/>
          </p:cNvCxnSpPr>
          <p:nvPr/>
        </p:nvCxnSpPr>
        <p:spPr>
          <a:xfrm>
            <a:off x="6096000" y="1139396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77383C0-15B8-1B86-36A5-E480C75DC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7" t="14345" r="33090" b="34383"/>
          <a:stretch/>
        </p:blipFill>
        <p:spPr>
          <a:xfrm>
            <a:off x="162468" y="1670878"/>
            <a:ext cx="5788702" cy="383940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AB2BFBD-34F0-DCCF-3698-2EE886A01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59" t="39850" r="30590" b="17881"/>
          <a:stretch/>
        </p:blipFill>
        <p:spPr>
          <a:xfrm>
            <a:off x="6201616" y="1670879"/>
            <a:ext cx="5930553" cy="30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237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2d50200-b722-4948-868e-d23662ce2148">
      <UserInfo>
        <DisplayName>Especialista em Algoritmos e Otimização Members</DisplayName>
        <AccountId>7</AccountId>
        <AccountType/>
      </UserInfo>
    </SharedWithUsers>
    <TaxCatchAll xmlns="82d50200-b722-4948-868e-d23662ce2148" xsi:nil="true"/>
    <lcf76f155ced4ddcb4097134ff3c332f xmlns="1ed125a3-6a06-474e-bba3-c0159e3e78b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87091CD0DCBC240B64C83789D47FCA0" ma:contentTypeVersion="11" ma:contentTypeDescription="Crie um novo documento." ma:contentTypeScope="" ma:versionID="ac42949e39a1d8d8ab5a639b10cbdf1b">
  <xsd:schema xmlns:xsd="http://www.w3.org/2001/XMLSchema" xmlns:xs="http://www.w3.org/2001/XMLSchema" xmlns:p="http://schemas.microsoft.com/office/2006/metadata/properties" xmlns:ns2="1ed125a3-6a06-474e-bba3-c0159e3e78ba" xmlns:ns3="82d50200-b722-4948-868e-d23662ce2148" targetNamespace="http://schemas.microsoft.com/office/2006/metadata/properties" ma:root="true" ma:fieldsID="81761ff22ba6516d26d4f819f49f1968" ns2:_="" ns3:_="">
    <xsd:import namespace="1ed125a3-6a06-474e-bba3-c0159e3e78ba"/>
    <xsd:import namespace="82d50200-b722-4948-868e-d23662ce21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125a3-6a06-474e-bba3-c0159e3e7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d566a8fd-94ed-4d49-8999-3a54f140f0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d50200-b722-4948-868e-d23662ce214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3b1cb82-2f33-4cb8-8f6d-0731aa914f4a}" ma:internalName="TaxCatchAll" ma:showField="CatchAllData" ma:web="82d50200-b722-4948-868e-d23662ce21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36551C-98FD-40C5-AE6C-7CE2CBC8121A}">
  <ds:schemaRefs>
    <ds:schemaRef ds:uri="http://schemas.microsoft.com/office/2006/metadata/properties"/>
    <ds:schemaRef ds:uri="http://schemas.microsoft.com/office/infopath/2007/PartnerControls"/>
    <ds:schemaRef ds:uri="82d50200-b722-4948-868e-d23662ce2148"/>
    <ds:schemaRef ds:uri="1ed125a3-6a06-474e-bba3-c0159e3e78ba"/>
  </ds:schemaRefs>
</ds:datastoreItem>
</file>

<file path=customXml/itemProps2.xml><?xml version="1.0" encoding="utf-8"?>
<ds:datastoreItem xmlns:ds="http://schemas.openxmlformats.org/officeDocument/2006/customXml" ds:itemID="{F9B9B613-504A-4D51-8AF4-0EE4F31DCF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AB3361-BF99-4B33-AA72-636EFA6122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d125a3-6a06-474e-bba3-c0159e3e78ba"/>
    <ds:schemaRef ds:uri="82d50200-b722-4948-868e-d23662ce21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198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Tema do Office</vt:lpstr>
      <vt:lpstr>  Programa de Formação de Especialistas em Algoritmos e Otimização</vt:lpstr>
      <vt:lpstr>Problema 1: Binary Search</vt:lpstr>
      <vt:lpstr>Problema 1: Binary Search</vt:lpstr>
      <vt:lpstr>Problema 2: Binary Search with Duplicates</vt:lpstr>
      <vt:lpstr>Problema 2: Binary Search with Duplicates</vt:lpstr>
      <vt:lpstr>Problema 3: Majority Element</vt:lpstr>
      <vt:lpstr>Problema 3: Majority Element</vt:lpstr>
      <vt:lpstr>Problema 4: Speeding-Up Randomized Quicksort</vt:lpstr>
      <vt:lpstr>Problema 4: Speeding-Up Randomized Quicksort</vt:lpstr>
      <vt:lpstr>Problema 5: Number of Inversions</vt:lpstr>
      <vt:lpstr>Problema 5: Number of Inversions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Programa de Formação de Especialistas em Algoritmos e Otimização</dc:title>
  <dc:creator>David Sotelo Pinheiro da Silva</dc:creator>
  <cp:lastModifiedBy>David Sotelo Pinheiro da Silva</cp:lastModifiedBy>
  <cp:revision>3</cp:revision>
  <dcterms:created xsi:type="dcterms:W3CDTF">2023-02-23T20:11:02Z</dcterms:created>
  <dcterms:modified xsi:type="dcterms:W3CDTF">2023-03-14T12:53:02Z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0x010100687091CD0DCBC240B64C83789D47FCA0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activity">
    <vt:lpwstr>{"FileActivityType":"9","FileActivityTimeStamp":"2023-02-24T19:20:18.567Z","FileActivityUsersOnPage":[{"DisplayName":"David Sotelo Pinheiro da Silva","Id":"david@petrobras.com.br"},{"DisplayName":"Especialista em Algoritmos e Otimização Members","Id":"fa1a0e77-5eb5-466d-80c1-89dae621703d"}],"FileActivityNavigationId":null}</vt:lpwstr>
  </property>
  <property fmtid="{D5CDD505-2E9C-101B-9397-08002B2CF9AE}" pid="8" name="MSIP_Label_4bab8652-cb8e-45ed-9aff-00ed76a575bf_Enabled">
    <vt:lpwstr>true</vt:lpwstr>
  </property>
  <property fmtid="{D5CDD505-2E9C-101B-9397-08002B2CF9AE}" pid="9" name="MSIP_Label_4bab8652-cb8e-45ed-9aff-00ed76a575bf_SetDate">
    <vt:lpwstr>2023-03-09T10:23:51Z</vt:lpwstr>
  </property>
  <property fmtid="{D5CDD505-2E9C-101B-9397-08002B2CF9AE}" pid="10" name="MSIP_Label_4bab8652-cb8e-45ed-9aff-00ed76a575bf_Method">
    <vt:lpwstr>Privileged</vt:lpwstr>
  </property>
  <property fmtid="{D5CDD505-2E9C-101B-9397-08002B2CF9AE}" pid="11" name="MSIP_Label_4bab8652-cb8e-45ed-9aff-00ed76a575bf_Name">
    <vt:lpwstr>INTERNA_SUBLABEL-2</vt:lpwstr>
  </property>
  <property fmtid="{D5CDD505-2E9C-101B-9397-08002B2CF9AE}" pid="12" name="MSIP_Label_4bab8652-cb8e-45ed-9aff-00ed76a575bf_SiteId">
    <vt:lpwstr>5b6f6241-9a57-4be4-8e50-1dfa72e79a57</vt:lpwstr>
  </property>
  <property fmtid="{D5CDD505-2E9C-101B-9397-08002B2CF9AE}" pid="13" name="MSIP_Label_4bab8652-cb8e-45ed-9aff-00ed76a575bf_ActionId">
    <vt:lpwstr>ccbf4703-2187-4c7b-8c7a-7b88d94b0c42</vt:lpwstr>
  </property>
  <property fmtid="{D5CDD505-2E9C-101B-9397-08002B2CF9AE}" pid="14" name="MSIP_Label_4bab8652-cb8e-45ed-9aff-00ed76a575bf_ContentBits">
    <vt:lpwstr>2</vt:lpwstr>
  </property>
</Properties>
</file>